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287000" cx="18288000"/>
  <p:notesSz cx="6858000" cy="9144000"/>
  <p:embeddedFontLst>
    <p:embeddedFont>
      <p:font typeface="Halant"/>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20b83516f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g320b83516f3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1dae439e0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31dae439e0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0b83516f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320b83516f3_1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1f40c23e34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Video Link: https://youtu.be/0VOhhDLE3oo?feature=shared</a:t>
            </a:r>
            <a:endParaRPr/>
          </a:p>
        </p:txBody>
      </p:sp>
      <p:sp>
        <p:nvSpPr>
          <p:cNvPr id="165" name="Google Shape;165;g31f40c23e34_0_2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20b83516f3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320b83516f3_0_1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20b83516f3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320b83516f3_0_1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20b83516f3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Video Link: https://youtu.be/0VOhhDLE3oo?feature=shared</a:t>
            </a:r>
            <a:endParaRPr/>
          </a:p>
        </p:txBody>
      </p:sp>
      <p:sp>
        <p:nvSpPr>
          <p:cNvPr id="218" name="Google Shape;218;g320b83516f3_0_1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25ebb37e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g325ebb37e09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3.jpg"/><Relationship Id="rId5"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hyperlink" Target="http://www.youtube.com/watch?v=0VOhhDLE3oo" TargetMode="External"/><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3.jpg"/><Relationship Id="rId5" Type="http://schemas.openxmlformats.org/officeDocument/2006/relationships/image" Target="../media/image16.jpg"/><Relationship Id="rId6"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084" cy="10467826"/>
            <a:chOff x="0" y="-241102"/>
            <a:chExt cx="5652112" cy="13957102"/>
          </a:xfrm>
        </p:grpSpPr>
        <p:grpSp>
          <p:nvGrpSpPr>
            <p:cNvPr id="85" name="Google Shape;85;p13"/>
            <p:cNvGrpSpPr/>
            <p:nvPr/>
          </p:nvGrpSpPr>
          <p:grpSpPr>
            <a:xfrm>
              <a:off x="2826056" y="-241102"/>
              <a:ext cx="2826056" cy="13957102"/>
              <a:chOff x="0" y="-47625"/>
              <a:chExt cx="558233" cy="2756958"/>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056" cy="13957102"/>
              <a:chOff x="0" y="-47625"/>
              <a:chExt cx="558233" cy="2756958"/>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056" cy="13957102"/>
              <a:chOff x="0" y="-47625"/>
              <a:chExt cx="558233" cy="2756958"/>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207988" y="2682616"/>
            <a:ext cx="14079900" cy="3434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Clr>
                <a:srgbClr val="000000"/>
              </a:buClr>
              <a:buFont typeface="Arial"/>
              <a:buNone/>
            </a:pPr>
            <a:r>
              <a:rPr b="1" lang="en-US" sz="11500">
                <a:solidFill>
                  <a:srgbClr val="231F20"/>
                </a:solidFill>
                <a:latin typeface="Halant"/>
                <a:ea typeface="Halant"/>
                <a:cs typeface="Halant"/>
                <a:sym typeface="Halant"/>
              </a:rPr>
              <a:t>NUCLEAR PROLIFERATION</a:t>
            </a:r>
            <a:endParaRPr b="1" sz="11500">
              <a:solidFill>
                <a:srgbClr val="231F20"/>
              </a:solidFill>
              <a:latin typeface="Halant"/>
              <a:ea typeface="Halant"/>
              <a:cs typeface="Halant"/>
              <a:sym typeface="Halant"/>
            </a:endParaRPr>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935352" y="6904233"/>
            <a:ext cx="12625200" cy="744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4835" u="none" cap="none" strike="noStrike">
                <a:solidFill>
                  <a:srgbClr val="231F20"/>
                </a:solidFill>
                <a:latin typeface="Inter"/>
                <a:ea typeface="Inter"/>
                <a:cs typeface="Inter"/>
                <a:sym typeface="Inter"/>
              </a:rPr>
              <a:t>Unit </a:t>
            </a:r>
            <a:r>
              <a:rPr lang="en-US" sz="4835">
                <a:solidFill>
                  <a:srgbClr val="231F20"/>
                </a:solidFill>
                <a:latin typeface="Inter"/>
                <a:ea typeface="Inter"/>
                <a:cs typeface="Inter"/>
                <a:sym typeface="Inter"/>
              </a:rPr>
              <a:t>9</a:t>
            </a:r>
            <a:r>
              <a:rPr lang="en-US" sz="4835">
                <a:solidFill>
                  <a:srgbClr val="231F20"/>
                </a:solidFill>
                <a:latin typeface="Inter"/>
                <a:ea typeface="Inter"/>
                <a:cs typeface="Inter"/>
                <a:sym typeface="Inter"/>
              </a:rPr>
              <a:t>:</a:t>
            </a:r>
            <a:r>
              <a:rPr b="0" i="0" lang="en-US" sz="4835" u="none" cap="none" strike="noStrike">
                <a:solidFill>
                  <a:srgbClr val="231F20"/>
                </a:solidFill>
                <a:latin typeface="Inter"/>
                <a:ea typeface="Inter"/>
                <a:cs typeface="Inter"/>
                <a:sym typeface="Inter"/>
              </a:rPr>
              <a:t> </a:t>
            </a:r>
            <a:r>
              <a:rPr lang="en-US" sz="4835">
                <a:solidFill>
                  <a:srgbClr val="231F20"/>
                </a:solidFill>
                <a:latin typeface="Inter"/>
                <a:ea typeface="Inter"/>
                <a:cs typeface="Inter"/>
                <a:sym typeface="Inter"/>
              </a:rPr>
              <a:t>Cold War &amp; Global Transformations</a:t>
            </a:r>
            <a:endParaRPr sz="500"/>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99" name="Google Shape;99;p1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grpSp>
        <p:nvGrpSpPr>
          <p:cNvPr id="259" name="Google Shape;259;p22"/>
          <p:cNvGrpSpPr/>
          <p:nvPr/>
        </p:nvGrpSpPr>
        <p:grpSpPr>
          <a:xfrm>
            <a:off x="15859155" y="-98041"/>
            <a:ext cx="1562625" cy="1771271"/>
            <a:chOff x="0" y="-130721"/>
            <a:chExt cx="2083500" cy="2361695"/>
          </a:xfrm>
        </p:grpSpPr>
        <p:grpSp>
          <p:nvGrpSpPr>
            <p:cNvPr id="260" name="Google Shape;260;p22"/>
            <p:cNvGrpSpPr/>
            <p:nvPr/>
          </p:nvGrpSpPr>
          <p:grpSpPr>
            <a:xfrm>
              <a:off x="75599" y="-130721"/>
              <a:ext cx="1932614" cy="2361695"/>
              <a:chOff x="0" y="-47625"/>
              <a:chExt cx="704100" cy="860425"/>
            </a:xfrm>
          </p:grpSpPr>
          <p:sp>
            <p:nvSpPr>
              <p:cNvPr id="261" name="Google Shape;261;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3" name="Google Shape;263;p2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9</a:t>
              </a:r>
              <a:endParaRPr>
                <a:solidFill>
                  <a:schemeClr val="lt1"/>
                </a:solidFill>
              </a:endParaRPr>
            </a:p>
          </p:txBody>
        </p:sp>
      </p:grpSp>
      <p:sp>
        <p:nvSpPr>
          <p:cNvPr id="264" name="Google Shape;264;p22"/>
          <p:cNvSpPr/>
          <p:nvPr/>
        </p:nvSpPr>
        <p:spPr>
          <a:xfrm>
            <a:off x="-2951057" y="-6255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5" name="Google Shape;265;p22"/>
          <p:cNvGrpSpPr/>
          <p:nvPr/>
        </p:nvGrpSpPr>
        <p:grpSpPr>
          <a:xfrm>
            <a:off x="-254016" y="9230009"/>
            <a:ext cx="18796043" cy="937448"/>
            <a:chOff x="204" y="0"/>
            <a:chExt cx="25061391" cy="1249931"/>
          </a:xfrm>
        </p:grpSpPr>
        <p:grpSp>
          <p:nvGrpSpPr>
            <p:cNvPr id="266" name="Google Shape;266;p22"/>
            <p:cNvGrpSpPr/>
            <p:nvPr/>
          </p:nvGrpSpPr>
          <p:grpSpPr>
            <a:xfrm rot="5400000">
              <a:off x="12002369" y="-11663474"/>
              <a:ext cx="1249931" cy="24576878"/>
              <a:chOff x="0" y="-38100"/>
              <a:chExt cx="246900" cy="4854692"/>
            </a:xfrm>
          </p:grpSpPr>
          <p:sp>
            <p:nvSpPr>
              <p:cNvPr id="267" name="Google Shape;267;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8" name="Google Shape;268;p2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9" name="Google Shape;269;p2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70" name="Google Shape;270;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1" name="Google Shape;271;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72" name="Google Shape;272;p22"/>
          <p:cNvSpPr txBox="1"/>
          <p:nvPr/>
        </p:nvSpPr>
        <p:spPr>
          <a:xfrm>
            <a:off x="1820100" y="320775"/>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TIMELINE JIGSAW</a:t>
            </a:r>
            <a:endParaRPr sz="600"/>
          </a:p>
        </p:txBody>
      </p:sp>
      <p:sp>
        <p:nvSpPr>
          <p:cNvPr id="273" name="Google Shape;273;p22"/>
          <p:cNvSpPr txBox="1"/>
          <p:nvPr/>
        </p:nvSpPr>
        <p:spPr>
          <a:xfrm>
            <a:off x="771125" y="2041250"/>
            <a:ext cx="7415700" cy="7037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t/>
            </a:r>
            <a:endParaRPr b="1"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b="1" lang="en-US" sz="3100">
                <a:solidFill>
                  <a:schemeClr val="dk1"/>
                </a:solidFill>
                <a:latin typeface="Inter"/>
                <a:ea typeface="Inter"/>
                <a:cs typeface="Inter"/>
                <a:sym typeface="Inter"/>
              </a:rPr>
              <a:t>Step 1: </a:t>
            </a:r>
            <a:r>
              <a:rPr lang="en-US" sz="3100">
                <a:solidFill>
                  <a:schemeClr val="dk1"/>
                </a:solidFill>
                <a:latin typeface="Inter"/>
                <a:ea typeface="Inter"/>
                <a:cs typeface="Inter"/>
                <a:sym typeface="Inter"/>
              </a:rPr>
              <a:t>Read the color on your notecard.</a:t>
            </a:r>
            <a:endParaRPr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b="1" lang="en-US" sz="3100">
                <a:solidFill>
                  <a:schemeClr val="dk1"/>
                </a:solidFill>
                <a:latin typeface="Inter"/>
                <a:ea typeface="Inter"/>
                <a:cs typeface="Inter"/>
                <a:sym typeface="Inter"/>
              </a:rPr>
              <a:t>Step 2: </a:t>
            </a:r>
            <a:r>
              <a:rPr lang="en-US" sz="3100">
                <a:solidFill>
                  <a:schemeClr val="dk1"/>
                </a:solidFill>
                <a:latin typeface="Inter"/>
                <a:ea typeface="Inter"/>
                <a:cs typeface="Inter"/>
                <a:sym typeface="Inter"/>
              </a:rPr>
              <a:t>Form smaller groups based on your color under your teacher’s guidance.</a:t>
            </a:r>
            <a:endParaRPr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b="1" lang="en-US" sz="3100">
                <a:solidFill>
                  <a:schemeClr val="dk1"/>
                </a:solidFill>
                <a:latin typeface="Inter"/>
                <a:ea typeface="Inter"/>
                <a:cs typeface="Inter"/>
                <a:sym typeface="Inter"/>
              </a:rPr>
              <a:t>Step 3:</a:t>
            </a:r>
            <a:r>
              <a:rPr lang="en-US" sz="3100">
                <a:solidFill>
                  <a:schemeClr val="dk1"/>
                </a:solidFill>
                <a:latin typeface="Inter"/>
                <a:ea typeface="Inter"/>
                <a:cs typeface="Inter"/>
                <a:sym typeface="Inter"/>
              </a:rPr>
              <a:t> Take turns sharing information and record notes about your original group's era with your new group members.</a:t>
            </a:r>
            <a:endParaRPr sz="31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2900">
              <a:solidFill>
                <a:schemeClr val="dk1"/>
              </a:solidFill>
              <a:latin typeface="Inter"/>
              <a:ea typeface="Inter"/>
              <a:cs typeface="Inter"/>
              <a:sym typeface="Inter"/>
            </a:endParaRPr>
          </a:p>
          <a:p>
            <a:pPr indent="0" lvl="0" marL="0" rtl="0" algn="l">
              <a:spcBef>
                <a:spcPts val="1000"/>
              </a:spcBef>
              <a:spcAft>
                <a:spcPts val="0"/>
              </a:spcAft>
              <a:buNone/>
            </a:pPr>
            <a:r>
              <a:t/>
            </a:r>
            <a:endParaRPr sz="2400">
              <a:solidFill>
                <a:schemeClr val="dk1"/>
              </a:solidFill>
              <a:latin typeface="Inter"/>
              <a:ea typeface="Inter"/>
              <a:cs typeface="Inter"/>
              <a:sym typeface="Inter"/>
            </a:endParaRPr>
          </a:p>
        </p:txBody>
      </p:sp>
      <p:pic>
        <p:nvPicPr>
          <p:cNvPr id="274" name="Google Shape;274;p22"/>
          <p:cNvPicPr preferRelativeResize="0"/>
          <p:nvPr/>
        </p:nvPicPr>
        <p:blipFill>
          <a:blip r:embed="rId4">
            <a:alphaModFix/>
          </a:blip>
          <a:stretch>
            <a:fillRect/>
          </a:stretch>
        </p:blipFill>
        <p:spPr>
          <a:xfrm>
            <a:off x="8748500" y="1624650"/>
            <a:ext cx="5438224" cy="7037699"/>
          </a:xfrm>
          <a:prstGeom prst="rect">
            <a:avLst/>
          </a:prstGeom>
          <a:noFill/>
          <a:ln cap="flat" cmpd="sng" w="28575">
            <a:solidFill>
              <a:schemeClr val="dk1"/>
            </a:solidFill>
            <a:prstDash val="solid"/>
            <a:round/>
            <a:headEnd len="sm" w="sm" type="none"/>
            <a:tailEnd len="sm" w="sm" type="none"/>
          </a:ln>
        </p:spPr>
      </p:pic>
      <p:pic>
        <p:nvPicPr>
          <p:cNvPr id="275" name="Google Shape;275;p22"/>
          <p:cNvPicPr preferRelativeResize="0"/>
          <p:nvPr/>
        </p:nvPicPr>
        <p:blipFill>
          <a:blip r:embed="rId5">
            <a:alphaModFix/>
          </a:blip>
          <a:stretch>
            <a:fillRect/>
          </a:stretch>
        </p:blipFill>
        <p:spPr>
          <a:xfrm>
            <a:off x="12739350" y="2221773"/>
            <a:ext cx="5159215" cy="6676650"/>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nvSpPr>
        <p:spPr>
          <a:xfrm>
            <a:off x="4572000" y="3311963"/>
            <a:ext cx="12748500" cy="5387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US" sz="5000">
                <a:solidFill>
                  <a:schemeClr val="dk1"/>
                </a:solidFill>
                <a:latin typeface="Inter"/>
                <a:ea typeface="Inter"/>
                <a:cs typeface="Inter"/>
                <a:sym typeface="Inter"/>
              </a:rPr>
              <a:t>Causation - </a:t>
            </a:r>
            <a:r>
              <a:rPr lang="en-US" sz="5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5000">
              <a:solidFill>
                <a:srgbClr val="231F20"/>
              </a:solidFill>
              <a:latin typeface="Inter"/>
              <a:ea typeface="Inter"/>
              <a:cs typeface="Inter"/>
              <a:sym typeface="Inter"/>
            </a:endParaRPr>
          </a:p>
        </p:txBody>
      </p:sp>
      <p:sp>
        <p:nvSpPr>
          <p:cNvPr id="106" name="Google Shape;106;p14"/>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7" name="Google Shape;107;p14"/>
          <p:cNvGrpSpPr/>
          <p:nvPr/>
        </p:nvGrpSpPr>
        <p:grpSpPr>
          <a:xfrm>
            <a:off x="-254016" y="9230009"/>
            <a:ext cx="18796043" cy="937448"/>
            <a:chOff x="204" y="0"/>
            <a:chExt cx="25061391" cy="1249931"/>
          </a:xfrm>
        </p:grpSpPr>
        <p:grpSp>
          <p:nvGrpSpPr>
            <p:cNvPr id="108" name="Google Shape;108;p14"/>
            <p:cNvGrpSpPr/>
            <p:nvPr/>
          </p:nvGrpSpPr>
          <p:grpSpPr>
            <a:xfrm rot="5400000">
              <a:off x="12002369" y="-11663474"/>
              <a:ext cx="1249931" cy="24576878"/>
              <a:chOff x="0" y="-38100"/>
              <a:chExt cx="246900" cy="4854692"/>
            </a:xfrm>
          </p:grpSpPr>
          <p:sp>
            <p:nvSpPr>
              <p:cNvPr id="109" name="Google Shape;10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0" name="Google Shape;110;p1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1" name="Google Shape;111;p1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12" name="Google Shape;11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3" name="Google Shape;11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4" name="Google Shape;114;p14"/>
          <p:cNvSpPr txBox="1"/>
          <p:nvPr/>
        </p:nvSpPr>
        <p:spPr>
          <a:xfrm>
            <a:off x="724649" y="1838450"/>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15" name="Google Shape;115;p14"/>
          <p:cNvGrpSpPr/>
          <p:nvPr/>
        </p:nvGrpSpPr>
        <p:grpSpPr>
          <a:xfrm>
            <a:off x="15859155" y="-98041"/>
            <a:ext cx="1562625" cy="1771271"/>
            <a:chOff x="0" y="-130721"/>
            <a:chExt cx="2083500" cy="2361695"/>
          </a:xfrm>
        </p:grpSpPr>
        <p:grpSp>
          <p:nvGrpSpPr>
            <p:cNvPr id="116" name="Google Shape;116;p14"/>
            <p:cNvGrpSpPr/>
            <p:nvPr/>
          </p:nvGrpSpPr>
          <p:grpSpPr>
            <a:xfrm>
              <a:off x="75599" y="-130721"/>
              <a:ext cx="1932614" cy="2361695"/>
              <a:chOff x="0" y="-47625"/>
              <a:chExt cx="704100" cy="860425"/>
            </a:xfrm>
          </p:grpSpPr>
          <p:sp>
            <p:nvSpPr>
              <p:cNvPr id="117" name="Google Shape;11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9" name="Google Shape;119;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20" name="Google Shape;120;p14"/>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21" name="Google Shape;121;p14"/>
          <p:cNvPicPr preferRelativeResize="0"/>
          <p:nvPr/>
        </p:nvPicPr>
        <p:blipFill>
          <a:blip r:embed="rId4">
            <a:alphaModFix/>
          </a:blip>
          <a:stretch>
            <a:fillRect/>
          </a:stretch>
        </p:blipFill>
        <p:spPr>
          <a:xfrm>
            <a:off x="892052" y="3973435"/>
            <a:ext cx="3208825" cy="32088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5"/>
          <p:cNvSpPr txBox="1"/>
          <p:nvPr/>
        </p:nvSpPr>
        <p:spPr>
          <a:xfrm>
            <a:off x="4572000" y="2973450"/>
            <a:ext cx="12748500" cy="6156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US" sz="5000">
                <a:solidFill>
                  <a:schemeClr val="dk1"/>
                </a:solidFill>
                <a:latin typeface="Inter"/>
                <a:ea typeface="Inter"/>
                <a:cs typeface="Inter"/>
                <a:sym typeface="Inter"/>
              </a:rPr>
              <a:t>Contextualization &amp; Sourcing</a:t>
            </a:r>
            <a:r>
              <a:rPr lang="en-US" sz="5000">
                <a:solidFill>
                  <a:schemeClr val="dk1"/>
                </a:solidFill>
                <a:latin typeface="Inter"/>
                <a:ea typeface="Inter"/>
                <a:cs typeface="Inter"/>
                <a:sym typeface="Inter"/>
              </a:rPr>
              <a:t> - 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5000">
              <a:solidFill>
                <a:srgbClr val="231F20"/>
              </a:solidFill>
              <a:latin typeface="Inter"/>
              <a:ea typeface="Inter"/>
              <a:cs typeface="Inter"/>
              <a:sym typeface="Inter"/>
            </a:endParaRPr>
          </a:p>
        </p:txBody>
      </p:sp>
      <p:sp>
        <p:nvSpPr>
          <p:cNvPr id="127" name="Google Shape;127;p15"/>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28" name="Google Shape;128;p15"/>
          <p:cNvGrpSpPr/>
          <p:nvPr/>
        </p:nvGrpSpPr>
        <p:grpSpPr>
          <a:xfrm>
            <a:off x="-254016" y="9230009"/>
            <a:ext cx="18796043" cy="937448"/>
            <a:chOff x="204" y="0"/>
            <a:chExt cx="25061391" cy="1249931"/>
          </a:xfrm>
        </p:grpSpPr>
        <p:grpSp>
          <p:nvGrpSpPr>
            <p:cNvPr id="129" name="Google Shape;129;p15"/>
            <p:cNvGrpSpPr/>
            <p:nvPr/>
          </p:nvGrpSpPr>
          <p:grpSpPr>
            <a:xfrm rot="5400000">
              <a:off x="12002369" y="-11663474"/>
              <a:ext cx="1249931" cy="24576878"/>
              <a:chOff x="0" y="-38100"/>
              <a:chExt cx="246900" cy="4854692"/>
            </a:xfrm>
          </p:grpSpPr>
          <p:sp>
            <p:nvSpPr>
              <p:cNvPr id="130" name="Google Shape;13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1" name="Google Shape;131;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2" name="Google Shape;132;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33" name="Google Shape;13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4" name="Google Shape;13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5" name="Google Shape;135;p15"/>
          <p:cNvSpPr txBox="1"/>
          <p:nvPr/>
        </p:nvSpPr>
        <p:spPr>
          <a:xfrm>
            <a:off x="724649" y="1673225"/>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36" name="Google Shape;136;p15"/>
          <p:cNvGrpSpPr/>
          <p:nvPr/>
        </p:nvGrpSpPr>
        <p:grpSpPr>
          <a:xfrm>
            <a:off x="15859155" y="-98041"/>
            <a:ext cx="1562625" cy="1771271"/>
            <a:chOff x="0" y="-130721"/>
            <a:chExt cx="2083500" cy="2361695"/>
          </a:xfrm>
        </p:grpSpPr>
        <p:grpSp>
          <p:nvGrpSpPr>
            <p:cNvPr id="137" name="Google Shape;137;p15"/>
            <p:cNvGrpSpPr/>
            <p:nvPr/>
          </p:nvGrpSpPr>
          <p:grpSpPr>
            <a:xfrm>
              <a:off x="75599" y="-130721"/>
              <a:ext cx="1932614" cy="2361695"/>
              <a:chOff x="0" y="-47625"/>
              <a:chExt cx="704100" cy="860425"/>
            </a:xfrm>
          </p:grpSpPr>
          <p:sp>
            <p:nvSpPr>
              <p:cNvPr id="138" name="Google Shape;13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0" name="Google Shape;140;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141" name="Google Shape;141;p15"/>
          <p:cNvSpPr/>
          <p:nvPr/>
        </p:nvSpPr>
        <p:spPr>
          <a:xfrm>
            <a:off x="-2627572" y="-80456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42" name="Google Shape;142;p15"/>
          <p:cNvPicPr preferRelativeResize="0"/>
          <p:nvPr/>
        </p:nvPicPr>
        <p:blipFill>
          <a:blip r:embed="rId4">
            <a:alphaModFix/>
          </a:blip>
          <a:stretch>
            <a:fillRect/>
          </a:stretch>
        </p:blipFill>
        <p:spPr>
          <a:xfrm>
            <a:off x="799076" y="4066363"/>
            <a:ext cx="3365750" cy="3365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6"/>
          <p:cNvSpPr txBox="1"/>
          <p:nvPr/>
        </p:nvSpPr>
        <p:spPr>
          <a:xfrm>
            <a:off x="2769750" y="4162925"/>
            <a:ext cx="127485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1100"/>
              <a:buNone/>
            </a:pPr>
            <a:r>
              <a:rPr i="1" lang="en-US" sz="5000">
                <a:solidFill>
                  <a:schemeClr val="dk1"/>
                </a:solidFill>
                <a:latin typeface="Inter"/>
                <a:ea typeface="Inter"/>
                <a:cs typeface="Inter"/>
                <a:sym typeface="Inter"/>
              </a:rPr>
              <a:t>How did the development of nuclear weapons shape international relations since the end of World War II?</a:t>
            </a:r>
            <a:endParaRPr sz="5000">
              <a:solidFill>
                <a:srgbClr val="231F20"/>
              </a:solidFill>
              <a:latin typeface="Inter"/>
              <a:ea typeface="Inter"/>
              <a:cs typeface="Inter"/>
              <a:sym typeface="Inter"/>
            </a:endParaRPr>
          </a:p>
        </p:txBody>
      </p:sp>
      <p:sp>
        <p:nvSpPr>
          <p:cNvPr id="148" name="Google Shape;148;p1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9" name="Google Shape;149;p16"/>
          <p:cNvGrpSpPr/>
          <p:nvPr/>
        </p:nvGrpSpPr>
        <p:grpSpPr>
          <a:xfrm>
            <a:off x="-254016" y="9230009"/>
            <a:ext cx="18796043" cy="937448"/>
            <a:chOff x="204" y="0"/>
            <a:chExt cx="25061391" cy="1249931"/>
          </a:xfrm>
        </p:grpSpPr>
        <p:grpSp>
          <p:nvGrpSpPr>
            <p:cNvPr id="150" name="Google Shape;150;p16"/>
            <p:cNvGrpSpPr/>
            <p:nvPr/>
          </p:nvGrpSpPr>
          <p:grpSpPr>
            <a:xfrm rot="5400000">
              <a:off x="12002369" y="-11663474"/>
              <a:ext cx="1249931" cy="24576878"/>
              <a:chOff x="0" y="-38100"/>
              <a:chExt cx="246900" cy="4854692"/>
            </a:xfrm>
          </p:grpSpPr>
          <p:sp>
            <p:nvSpPr>
              <p:cNvPr id="151" name="Google Shape;15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2" name="Google Shape;152;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3" name="Google Shape;153;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54" name="Google Shape;15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5" name="Google Shape;15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6" name="Google Shape;156;p1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57" name="Google Shape;157;p16"/>
          <p:cNvGrpSpPr/>
          <p:nvPr/>
        </p:nvGrpSpPr>
        <p:grpSpPr>
          <a:xfrm>
            <a:off x="15859155" y="-98041"/>
            <a:ext cx="1562625" cy="1771271"/>
            <a:chOff x="0" y="-130721"/>
            <a:chExt cx="2083500" cy="2361695"/>
          </a:xfrm>
        </p:grpSpPr>
        <p:grpSp>
          <p:nvGrpSpPr>
            <p:cNvPr id="158" name="Google Shape;158;p16"/>
            <p:cNvGrpSpPr/>
            <p:nvPr/>
          </p:nvGrpSpPr>
          <p:grpSpPr>
            <a:xfrm>
              <a:off x="75599" y="-130721"/>
              <a:ext cx="1932614" cy="2361695"/>
              <a:chOff x="0" y="-47625"/>
              <a:chExt cx="704100" cy="860425"/>
            </a:xfrm>
          </p:grpSpPr>
          <p:sp>
            <p:nvSpPr>
              <p:cNvPr id="159" name="Google Shape;15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1" name="Google Shape;161;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162" name="Google Shape;162;p1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7"/>
          <p:cNvSpPr txBox="1"/>
          <p:nvPr/>
        </p:nvSpPr>
        <p:spPr>
          <a:xfrm>
            <a:off x="1028700" y="467050"/>
            <a:ext cx="162306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chemeClr val="dk1"/>
                </a:solidFill>
                <a:latin typeface="Halant"/>
                <a:ea typeface="Halant"/>
                <a:cs typeface="Halant"/>
                <a:sym typeface="Halant"/>
              </a:rPr>
              <a:t>WHAT IS NUCLEAR PROLIFERATION?</a:t>
            </a:r>
            <a:endParaRPr>
              <a:solidFill>
                <a:schemeClr val="dk1"/>
              </a:solidFill>
            </a:endParaRPr>
          </a:p>
        </p:txBody>
      </p:sp>
      <p:grpSp>
        <p:nvGrpSpPr>
          <p:cNvPr id="168" name="Google Shape;168;p17"/>
          <p:cNvGrpSpPr/>
          <p:nvPr/>
        </p:nvGrpSpPr>
        <p:grpSpPr>
          <a:xfrm>
            <a:off x="15784730" y="9"/>
            <a:ext cx="1562625" cy="1771271"/>
            <a:chOff x="0" y="-130721"/>
            <a:chExt cx="2083500" cy="2361695"/>
          </a:xfrm>
        </p:grpSpPr>
        <p:grpSp>
          <p:nvGrpSpPr>
            <p:cNvPr id="169" name="Google Shape;169;p17"/>
            <p:cNvGrpSpPr/>
            <p:nvPr/>
          </p:nvGrpSpPr>
          <p:grpSpPr>
            <a:xfrm>
              <a:off x="75599" y="-130721"/>
              <a:ext cx="1932614" cy="2361695"/>
              <a:chOff x="0" y="-47625"/>
              <a:chExt cx="704100" cy="860425"/>
            </a:xfrm>
          </p:grpSpPr>
          <p:sp>
            <p:nvSpPr>
              <p:cNvPr id="170" name="Google Shape;17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2" name="Google Shape;172;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4</a:t>
              </a:r>
              <a:endParaRPr b="1" sz="5575">
                <a:solidFill>
                  <a:srgbClr val="FFFFFF"/>
                </a:solidFill>
                <a:latin typeface="Halant"/>
                <a:ea typeface="Halant"/>
                <a:cs typeface="Halant"/>
                <a:sym typeface="Halant"/>
              </a:endParaRPr>
            </a:p>
          </p:txBody>
        </p:sp>
      </p:grpSp>
      <p:sp>
        <p:nvSpPr>
          <p:cNvPr id="173" name="Google Shape;173;p17"/>
          <p:cNvSpPr/>
          <p:nvPr/>
        </p:nvSpPr>
        <p:spPr>
          <a:xfrm>
            <a:off x="1564423" y="-175792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74" name="Google Shape;174;p17"/>
          <p:cNvGrpSpPr/>
          <p:nvPr/>
        </p:nvGrpSpPr>
        <p:grpSpPr>
          <a:xfrm>
            <a:off x="185402" y="-144662"/>
            <a:ext cx="937455" cy="10431728"/>
            <a:chOff x="0" y="-38100"/>
            <a:chExt cx="246900" cy="2747433"/>
          </a:xfrm>
        </p:grpSpPr>
        <p:sp>
          <p:nvSpPr>
            <p:cNvPr id="175" name="Google Shape;175;p1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76" name="Google Shape;176;p17"/>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7" name="Google Shape;177;p17"/>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78" name="Google Shape;178;p17"/>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79" name="Google Shape;179;p17"/>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180" name="Google Shape;180;p17"/>
          <p:cNvSpPr txBox="1"/>
          <p:nvPr/>
        </p:nvSpPr>
        <p:spPr>
          <a:xfrm>
            <a:off x="2269500" y="3083350"/>
            <a:ext cx="13749000" cy="1569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3000">
                <a:latin typeface="Inter"/>
                <a:ea typeface="Inter"/>
                <a:cs typeface="Inter"/>
                <a:sym typeface="Inter"/>
              </a:rPr>
              <a:t>In this video on nuclear proliferation, learn why countries develop nuclear weapons—and what is being done to prevent the spread of these weapons and the possibility of nuclear war.</a:t>
            </a:r>
            <a:endParaRPr sz="3000">
              <a:latin typeface="Inter"/>
              <a:ea typeface="Inter"/>
              <a:cs typeface="Inter"/>
              <a:sym typeface="Inter"/>
            </a:endParaRPr>
          </a:p>
        </p:txBody>
      </p:sp>
      <p:pic>
        <p:nvPicPr>
          <p:cNvPr descr="Simply put, a nuclear war could end most life on Earth. That’s why a top priority for the United States and other countries is nuclear nonproliferation, or stopping the spread of nuclear weapons and the means to deliver them. Nonproliferation—using tools and policies to diminish or eliminate this spread—is critical to safeguarding life as we know it. Discouraging countries from developing nuclear weapons while promoting the use of nuclear technology for peaceful purposes—such as energy generation and medical research—has been the main challenge world leaders have grappled with since the United States detonated the first nuclear weapons more than seventy years ago. With growing security threats from nuclear-capable countries, nuclear nonproliferation remains a critical issue today. Sign up for the CFR Education Newsletter to receive global affairs resources like this straight to your inbox: https://link.cfr.org/join/66n/hp-cfr-... &#10;&#10;Subscribe to our channel for more videos that cover the issues, trends, and concepts you need to know to navigate our complicated world: https://link.cfr.org/join/66n/hp-cfr-education-youtube&#10;&#10;CFR Education, from the Council on Foreign Relations, aims to close the global literacy gap in our country by providing accessible, accurate, and authoritative resources that build the knowledge, skills, and perspective high school and higher education students need to understand and engage with today’s most pressing global issues. &#10;&#10;Visit our website: https://education.cfr.org/ &#10;&#10;Follow us on social media: &#10;Facebook: https://www.facebook.com/CFR_Education &#10;Twitter: https://twitter.com/CFR_Education &#10;&#10;#teaching" id="181" name="Google Shape;181;p17" title="Nuclear Proliferation (And Nonproliferation) Explained">
            <a:hlinkClick r:id="rId4"/>
          </p:cNvPr>
          <p:cNvPicPr preferRelativeResize="0"/>
          <p:nvPr/>
        </p:nvPicPr>
        <p:blipFill>
          <a:blip r:embed="rId5">
            <a:alphaModFix/>
          </a:blip>
          <a:stretch>
            <a:fillRect/>
          </a:stretch>
        </p:blipFill>
        <p:spPr>
          <a:xfrm>
            <a:off x="4784299" y="4861450"/>
            <a:ext cx="8719400" cy="4904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grpSp>
        <p:nvGrpSpPr>
          <p:cNvPr id="186" name="Google Shape;186;p18"/>
          <p:cNvGrpSpPr/>
          <p:nvPr/>
        </p:nvGrpSpPr>
        <p:grpSpPr>
          <a:xfrm>
            <a:off x="15784730" y="9"/>
            <a:ext cx="1562625" cy="1771271"/>
            <a:chOff x="0" y="-130721"/>
            <a:chExt cx="2083500" cy="2361695"/>
          </a:xfrm>
        </p:grpSpPr>
        <p:grpSp>
          <p:nvGrpSpPr>
            <p:cNvPr id="187" name="Google Shape;187;p18"/>
            <p:cNvGrpSpPr/>
            <p:nvPr/>
          </p:nvGrpSpPr>
          <p:grpSpPr>
            <a:xfrm>
              <a:off x="75599" y="-130721"/>
              <a:ext cx="1932614" cy="2361695"/>
              <a:chOff x="0" y="-47625"/>
              <a:chExt cx="704100" cy="860425"/>
            </a:xfrm>
          </p:grpSpPr>
          <p:sp>
            <p:nvSpPr>
              <p:cNvPr id="188" name="Google Shape;188;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0" name="Google Shape;190;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5</a:t>
              </a:r>
              <a:endParaRPr b="1" sz="5575">
                <a:solidFill>
                  <a:srgbClr val="FFFFFF"/>
                </a:solidFill>
                <a:latin typeface="Halant"/>
                <a:ea typeface="Halant"/>
                <a:cs typeface="Halant"/>
                <a:sym typeface="Halant"/>
              </a:endParaRPr>
            </a:p>
          </p:txBody>
        </p:sp>
      </p:grpSp>
      <p:grpSp>
        <p:nvGrpSpPr>
          <p:cNvPr id="191" name="Google Shape;191;p18"/>
          <p:cNvGrpSpPr/>
          <p:nvPr/>
        </p:nvGrpSpPr>
        <p:grpSpPr>
          <a:xfrm>
            <a:off x="185402" y="-144662"/>
            <a:ext cx="937455" cy="10431728"/>
            <a:chOff x="0" y="-38100"/>
            <a:chExt cx="246900" cy="2747433"/>
          </a:xfrm>
        </p:grpSpPr>
        <p:sp>
          <p:nvSpPr>
            <p:cNvPr id="192" name="Google Shape;192;p1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93" name="Google Shape;193;p1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18"/>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95" name="Google Shape;195;p18"/>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96" name="Google Shape;196;p18"/>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197" name="Google Shape;197;p18"/>
          <p:cNvSpPr txBox="1"/>
          <p:nvPr/>
        </p:nvSpPr>
        <p:spPr>
          <a:xfrm>
            <a:off x="2633250" y="242975"/>
            <a:ext cx="13021500" cy="1847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US" sz="6000">
                <a:solidFill>
                  <a:srgbClr val="032749"/>
                </a:solidFill>
                <a:latin typeface="Halant"/>
                <a:ea typeface="Halant"/>
                <a:cs typeface="Halant"/>
                <a:sym typeface="Halant"/>
              </a:rPr>
              <a:t>THE WORLD’S </a:t>
            </a:r>
            <a:endParaRPr b="1" sz="6000">
              <a:solidFill>
                <a:srgbClr val="032749"/>
              </a:solidFill>
              <a:latin typeface="Halant"/>
              <a:ea typeface="Halant"/>
              <a:cs typeface="Halant"/>
              <a:sym typeface="Halant"/>
            </a:endParaRPr>
          </a:p>
          <a:p>
            <a:pPr indent="0" lvl="0" marL="0" rtl="0" algn="ctr">
              <a:lnSpc>
                <a:spcPct val="90000"/>
              </a:lnSpc>
              <a:spcBef>
                <a:spcPts val="0"/>
              </a:spcBef>
              <a:spcAft>
                <a:spcPts val="0"/>
              </a:spcAft>
              <a:buNone/>
            </a:pPr>
            <a:r>
              <a:rPr b="1" lang="en-US" sz="6000">
                <a:solidFill>
                  <a:srgbClr val="032749"/>
                </a:solidFill>
                <a:latin typeface="Halant"/>
                <a:ea typeface="Halant"/>
                <a:cs typeface="Halant"/>
                <a:sym typeface="Halant"/>
              </a:rPr>
              <a:t>NUCLEAR ARSENALS</a:t>
            </a:r>
            <a:endParaRPr b="1" sz="6000">
              <a:solidFill>
                <a:srgbClr val="032749"/>
              </a:solidFill>
              <a:latin typeface="Halant"/>
              <a:ea typeface="Halant"/>
              <a:cs typeface="Halant"/>
              <a:sym typeface="Halant"/>
            </a:endParaRPr>
          </a:p>
        </p:txBody>
      </p:sp>
      <p:pic>
        <p:nvPicPr>
          <p:cNvPr id="198" name="Google Shape;198;p18"/>
          <p:cNvPicPr preferRelativeResize="0"/>
          <p:nvPr/>
        </p:nvPicPr>
        <p:blipFill rotWithShape="1">
          <a:blip r:embed="rId3">
            <a:alphaModFix/>
          </a:blip>
          <a:srcRect b="0" l="0" r="0" t="10257"/>
          <a:stretch/>
        </p:blipFill>
        <p:spPr>
          <a:xfrm>
            <a:off x="1479900" y="2226075"/>
            <a:ext cx="16038274" cy="7575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grpSp>
        <p:nvGrpSpPr>
          <p:cNvPr id="203" name="Google Shape;203;p19"/>
          <p:cNvGrpSpPr/>
          <p:nvPr/>
        </p:nvGrpSpPr>
        <p:grpSpPr>
          <a:xfrm>
            <a:off x="15784730" y="9"/>
            <a:ext cx="1562625" cy="1771271"/>
            <a:chOff x="0" y="-130721"/>
            <a:chExt cx="2083500" cy="2361695"/>
          </a:xfrm>
        </p:grpSpPr>
        <p:grpSp>
          <p:nvGrpSpPr>
            <p:cNvPr id="204" name="Google Shape;204;p19"/>
            <p:cNvGrpSpPr/>
            <p:nvPr/>
          </p:nvGrpSpPr>
          <p:grpSpPr>
            <a:xfrm>
              <a:off x="75599" y="-130721"/>
              <a:ext cx="1932614" cy="2361695"/>
              <a:chOff x="0" y="-47625"/>
              <a:chExt cx="704100" cy="860425"/>
            </a:xfrm>
          </p:grpSpPr>
          <p:sp>
            <p:nvSpPr>
              <p:cNvPr id="205" name="Google Shape;205;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7" name="Google Shape;207;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6</a:t>
              </a:r>
              <a:endParaRPr b="1" sz="5575">
                <a:solidFill>
                  <a:srgbClr val="FFFFFF"/>
                </a:solidFill>
                <a:latin typeface="Halant"/>
                <a:ea typeface="Halant"/>
                <a:cs typeface="Halant"/>
                <a:sym typeface="Halant"/>
              </a:endParaRPr>
            </a:p>
          </p:txBody>
        </p:sp>
      </p:grpSp>
      <p:grpSp>
        <p:nvGrpSpPr>
          <p:cNvPr id="208" name="Google Shape;208;p19"/>
          <p:cNvGrpSpPr/>
          <p:nvPr/>
        </p:nvGrpSpPr>
        <p:grpSpPr>
          <a:xfrm>
            <a:off x="185402" y="-144662"/>
            <a:ext cx="937455" cy="10431728"/>
            <a:chOff x="0" y="-38100"/>
            <a:chExt cx="246900" cy="2747433"/>
          </a:xfrm>
        </p:grpSpPr>
        <p:sp>
          <p:nvSpPr>
            <p:cNvPr id="209" name="Google Shape;209;p19"/>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10" name="Google Shape;210;p19"/>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19"/>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12" name="Google Shape;212;p19"/>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13" name="Google Shape;213;p19"/>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214" name="Google Shape;214;p19"/>
          <p:cNvSpPr txBox="1"/>
          <p:nvPr/>
        </p:nvSpPr>
        <p:spPr>
          <a:xfrm>
            <a:off x="2633250" y="242975"/>
            <a:ext cx="13021500" cy="10158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US" sz="6000">
                <a:solidFill>
                  <a:srgbClr val="032749"/>
                </a:solidFill>
                <a:latin typeface="Halant"/>
                <a:ea typeface="Halant"/>
                <a:cs typeface="Halant"/>
                <a:sym typeface="Halant"/>
              </a:rPr>
              <a:t>NUCLEAR-WEAPONS-FREE ZONES</a:t>
            </a:r>
            <a:endParaRPr b="1" sz="6000">
              <a:solidFill>
                <a:srgbClr val="032749"/>
              </a:solidFill>
              <a:latin typeface="Halant"/>
              <a:ea typeface="Halant"/>
              <a:cs typeface="Halant"/>
              <a:sym typeface="Halant"/>
            </a:endParaRPr>
          </a:p>
        </p:txBody>
      </p:sp>
      <p:pic>
        <p:nvPicPr>
          <p:cNvPr id="215" name="Google Shape;215;p19"/>
          <p:cNvPicPr preferRelativeResize="0"/>
          <p:nvPr/>
        </p:nvPicPr>
        <p:blipFill rotWithShape="1">
          <a:blip r:embed="rId3">
            <a:alphaModFix/>
          </a:blip>
          <a:srcRect b="0" l="0" r="0" t="11316"/>
          <a:stretch/>
        </p:blipFill>
        <p:spPr>
          <a:xfrm>
            <a:off x="1217225" y="1885475"/>
            <a:ext cx="16839026" cy="7860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grpSp>
        <p:nvGrpSpPr>
          <p:cNvPr id="220" name="Google Shape;220;p20"/>
          <p:cNvGrpSpPr/>
          <p:nvPr/>
        </p:nvGrpSpPr>
        <p:grpSpPr>
          <a:xfrm>
            <a:off x="15784730" y="9"/>
            <a:ext cx="1562625" cy="1771271"/>
            <a:chOff x="0" y="-130721"/>
            <a:chExt cx="2083500" cy="2361695"/>
          </a:xfrm>
        </p:grpSpPr>
        <p:grpSp>
          <p:nvGrpSpPr>
            <p:cNvPr id="221" name="Google Shape;221;p20"/>
            <p:cNvGrpSpPr/>
            <p:nvPr/>
          </p:nvGrpSpPr>
          <p:grpSpPr>
            <a:xfrm>
              <a:off x="75599" y="-130721"/>
              <a:ext cx="1932614" cy="2361695"/>
              <a:chOff x="0" y="-47625"/>
              <a:chExt cx="704100" cy="860425"/>
            </a:xfrm>
          </p:grpSpPr>
          <p:sp>
            <p:nvSpPr>
              <p:cNvPr id="222" name="Google Shape;222;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4" name="Google Shape;224;p2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7</a:t>
              </a:r>
              <a:endParaRPr b="1" sz="5575">
                <a:solidFill>
                  <a:srgbClr val="FFFFFF"/>
                </a:solidFill>
                <a:latin typeface="Halant"/>
                <a:ea typeface="Halant"/>
                <a:cs typeface="Halant"/>
                <a:sym typeface="Halant"/>
              </a:endParaRPr>
            </a:p>
          </p:txBody>
        </p:sp>
      </p:grpSp>
      <p:grpSp>
        <p:nvGrpSpPr>
          <p:cNvPr id="225" name="Google Shape;225;p20"/>
          <p:cNvGrpSpPr/>
          <p:nvPr/>
        </p:nvGrpSpPr>
        <p:grpSpPr>
          <a:xfrm>
            <a:off x="185402" y="-144662"/>
            <a:ext cx="937455" cy="10431728"/>
            <a:chOff x="0" y="-38100"/>
            <a:chExt cx="246900" cy="2747433"/>
          </a:xfrm>
        </p:grpSpPr>
        <p:sp>
          <p:nvSpPr>
            <p:cNvPr id="226" name="Google Shape;226;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27" name="Google Shape;227;p20"/>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8" name="Google Shape;228;p2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29" name="Google Shape;229;p20"/>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30" name="Google Shape;230;p2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pic>
        <p:nvPicPr>
          <p:cNvPr id="231" name="Google Shape;231;p20"/>
          <p:cNvPicPr preferRelativeResize="0"/>
          <p:nvPr/>
        </p:nvPicPr>
        <p:blipFill rotWithShape="1">
          <a:blip r:embed="rId3">
            <a:alphaModFix/>
          </a:blip>
          <a:srcRect b="0" l="0" r="0" t="6235"/>
          <a:stretch/>
        </p:blipFill>
        <p:spPr>
          <a:xfrm>
            <a:off x="3959578" y="1076222"/>
            <a:ext cx="10368851" cy="9210848"/>
          </a:xfrm>
          <a:prstGeom prst="rect">
            <a:avLst/>
          </a:prstGeom>
          <a:noFill/>
          <a:ln>
            <a:noFill/>
          </a:ln>
        </p:spPr>
      </p:pic>
      <p:sp>
        <p:nvSpPr>
          <p:cNvPr id="232" name="Google Shape;232;p20"/>
          <p:cNvSpPr txBox="1"/>
          <p:nvPr/>
        </p:nvSpPr>
        <p:spPr>
          <a:xfrm>
            <a:off x="2633250" y="242975"/>
            <a:ext cx="13021500" cy="10158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US" sz="6000">
                <a:solidFill>
                  <a:srgbClr val="032749"/>
                </a:solidFill>
                <a:latin typeface="Halant"/>
                <a:ea typeface="Halant"/>
                <a:cs typeface="Halant"/>
                <a:sym typeface="Halant"/>
              </a:rPr>
              <a:t>THE U.S. NUCLEAR UMBRELLA</a:t>
            </a:r>
            <a:endParaRPr b="1" sz="6000">
              <a:solidFill>
                <a:srgbClr val="032749"/>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grpSp>
        <p:nvGrpSpPr>
          <p:cNvPr id="237" name="Google Shape;237;p21"/>
          <p:cNvGrpSpPr/>
          <p:nvPr/>
        </p:nvGrpSpPr>
        <p:grpSpPr>
          <a:xfrm>
            <a:off x="15859155" y="-98041"/>
            <a:ext cx="1562625" cy="1771271"/>
            <a:chOff x="0" y="-130721"/>
            <a:chExt cx="2083500" cy="2361695"/>
          </a:xfrm>
        </p:grpSpPr>
        <p:grpSp>
          <p:nvGrpSpPr>
            <p:cNvPr id="238" name="Google Shape;238;p21"/>
            <p:cNvGrpSpPr/>
            <p:nvPr/>
          </p:nvGrpSpPr>
          <p:grpSpPr>
            <a:xfrm>
              <a:off x="75599" y="-130721"/>
              <a:ext cx="1932614" cy="2361695"/>
              <a:chOff x="0" y="-47625"/>
              <a:chExt cx="704100" cy="860425"/>
            </a:xfrm>
          </p:grpSpPr>
          <p:sp>
            <p:nvSpPr>
              <p:cNvPr id="239" name="Google Shape;239;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1" name="Google Shape;241;p2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8</a:t>
              </a:r>
              <a:endParaRPr>
                <a:solidFill>
                  <a:schemeClr val="lt1"/>
                </a:solidFill>
              </a:endParaRPr>
            </a:p>
          </p:txBody>
        </p:sp>
      </p:grpSp>
      <p:sp>
        <p:nvSpPr>
          <p:cNvPr id="242" name="Google Shape;242;p21"/>
          <p:cNvSpPr/>
          <p:nvPr/>
        </p:nvSpPr>
        <p:spPr>
          <a:xfrm>
            <a:off x="-2951057" y="-6255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3" name="Google Shape;243;p21"/>
          <p:cNvGrpSpPr/>
          <p:nvPr/>
        </p:nvGrpSpPr>
        <p:grpSpPr>
          <a:xfrm>
            <a:off x="-254016" y="9230009"/>
            <a:ext cx="18796043" cy="937448"/>
            <a:chOff x="204" y="0"/>
            <a:chExt cx="25061391" cy="1249931"/>
          </a:xfrm>
        </p:grpSpPr>
        <p:grpSp>
          <p:nvGrpSpPr>
            <p:cNvPr id="244" name="Google Shape;244;p21"/>
            <p:cNvGrpSpPr/>
            <p:nvPr/>
          </p:nvGrpSpPr>
          <p:grpSpPr>
            <a:xfrm rot="5400000">
              <a:off x="12002369" y="-11663474"/>
              <a:ext cx="1249931" cy="24576878"/>
              <a:chOff x="0" y="-38100"/>
              <a:chExt cx="246900" cy="4854692"/>
            </a:xfrm>
          </p:grpSpPr>
          <p:sp>
            <p:nvSpPr>
              <p:cNvPr id="245" name="Google Shape;245;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6" name="Google Shape;246;p2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7" name="Google Shape;247;p2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48" name="Google Shape;248;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9" name="Google Shape;249;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0" name="Google Shape;250;p21"/>
          <p:cNvSpPr txBox="1"/>
          <p:nvPr/>
        </p:nvSpPr>
        <p:spPr>
          <a:xfrm>
            <a:off x="1820100" y="320775"/>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TIMELINE JIGSAW</a:t>
            </a:r>
            <a:endParaRPr sz="600"/>
          </a:p>
        </p:txBody>
      </p:sp>
      <p:sp>
        <p:nvSpPr>
          <p:cNvPr id="251" name="Google Shape;251;p21"/>
          <p:cNvSpPr txBox="1"/>
          <p:nvPr/>
        </p:nvSpPr>
        <p:spPr>
          <a:xfrm>
            <a:off x="771125" y="2041250"/>
            <a:ext cx="7415700" cy="7037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2900">
                <a:solidFill>
                  <a:schemeClr val="dk1"/>
                </a:solidFill>
                <a:latin typeface="Inter"/>
                <a:ea typeface="Inter"/>
                <a:cs typeface="Inter"/>
                <a:sym typeface="Inter"/>
              </a:rPr>
              <a:t>DIRECTIONS: </a:t>
            </a:r>
            <a:r>
              <a:rPr lang="en-US" sz="2900">
                <a:solidFill>
                  <a:schemeClr val="dk1"/>
                </a:solidFill>
                <a:latin typeface="Inter"/>
                <a:ea typeface="Inter"/>
                <a:cs typeface="Inter"/>
                <a:sym typeface="Inter"/>
              </a:rPr>
              <a:t>In your group, visit the online timeline and take notes in the chart for your assigned era. Each event should have three key points.</a:t>
            </a:r>
            <a:endParaRPr sz="29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2900">
              <a:solidFill>
                <a:schemeClr val="dk1"/>
              </a:solidFill>
              <a:latin typeface="Inter"/>
              <a:ea typeface="Inter"/>
              <a:cs typeface="Inter"/>
              <a:sym typeface="Inter"/>
            </a:endParaRPr>
          </a:p>
          <a:p>
            <a:pPr indent="-412750" lvl="0" marL="457200" rtl="0" algn="l">
              <a:lnSpc>
                <a:spcPct val="100000"/>
              </a:lnSpc>
              <a:spcBef>
                <a:spcPts val="1000"/>
              </a:spcBef>
              <a:spcAft>
                <a:spcPts val="0"/>
              </a:spcAft>
              <a:buClr>
                <a:schemeClr val="dk1"/>
              </a:buClr>
              <a:buSzPts val="2900"/>
              <a:buFont typeface="Inter"/>
              <a:buChar char="●"/>
            </a:pPr>
            <a:r>
              <a:rPr b="1" lang="en-US" sz="2900">
                <a:solidFill>
                  <a:schemeClr val="dk1"/>
                </a:solidFill>
                <a:latin typeface="Inter"/>
                <a:ea typeface="Inter"/>
                <a:cs typeface="Inter"/>
                <a:sym typeface="Inter"/>
              </a:rPr>
              <a:t>Group 1</a:t>
            </a:r>
            <a:r>
              <a:rPr lang="en-US" sz="2900">
                <a:solidFill>
                  <a:schemeClr val="dk1"/>
                </a:solidFill>
                <a:latin typeface="Inter"/>
                <a:ea typeface="Inter"/>
                <a:cs typeface="Inter"/>
                <a:sym typeface="Inter"/>
              </a:rPr>
              <a:t>: 1938-62: The Nuclear Age Begins</a:t>
            </a:r>
            <a:endParaRPr sz="2900">
              <a:solidFill>
                <a:schemeClr val="dk1"/>
              </a:solidFill>
              <a:latin typeface="Inter"/>
              <a:ea typeface="Inter"/>
              <a:cs typeface="Inter"/>
              <a:sym typeface="Inter"/>
            </a:endParaRPr>
          </a:p>
          <a:p>
            <a:pPr indent="0" lvl="0" marL="457200" rtl="0" algn="l">
              <a:lnSpc>
                <a:spcPct val="100000"/>
              </a:lnSpc>
              <a:spcBef>
                <a:spcPts val="1000"/>
              </a:spcBef>
              <a:spcAft>
                <a:spcPts val="0"/>
              </a:spcAft>
              <a:buNone/>
            </a:pPr>
            <a:r>
              <a:t/>
            </a:r>
            <a:endParaRPr sz="100">
              <a:solidFill>
                <a:schemeClr val="dk1"/>
              </a:solidFill>
              <a:latin typeface="Inter"/>
              <a:ea typeface="Inter"/>
              <a:cs typeface="Inter"/>
              <a:sym typeface="Inter"/>
            </a:endParaRPr>
          </a:p>
          <a:p>
            <a:pPr indent="-412750" lvl="0" marL="457200" rtl="0" algn="l">
              <a:lnSpc>
                <a:spcPct val="100000"/>
              </a:lnSpc>
              <a:spcBef>
                <a:spcPts val="1000"/>
              </a:spcBef>
              <a:spcAft>
                <a:spcPts val="0"/>
              </a:spcAft>
              <a:buClr>
                <a:schemeClr val="dk1"/>
              </a:buClr>
              <a:buSzPts val="2900"/>
              <a:buFont typeface="Inter"/>
              <a:buChar char="●"/>
            </a:pPr>
            <a:r>
              <a:rPr b="1" lang="en-US" sz="2900">
                <a:solidFill>
                  <a:schemeClr val="dk1"/>
                </a:solidFill>
                <a:latin typeface="Inter"/>
                <a:ea typeface="Inter"/>
                <a:cs typeface="Inter"/>
                <a:sym typeface="Inter"/>
              </a:rPr>
              <a:t>Group 2</a:t>
            </a:r>
            <a:r>
              <a:rPr lang="en-US" sz="2900">
                <a:solidFill>
                  <a:schemeClr val="dk1"/>
                </a:solidFill>
                <a:latin typeface="Inter"/>
                <a:ea typeface="Inter"/>
                <a:cs typeface="Inter"/>
                <a:sym typeface="Inter"/>
              </a:rPr>
              <a:t>: 1968–75 Nuclear Nonproliferation Goes Global</a:t>
            </a:r>
            <a:endParaRPr sz="29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100">
              <a:solidFill>
                <a:schemeClr val="dk1"/>
              </a:solidFill>
              <a:latin typeface="Inter"/>
              <a:ea typeface="Inter"/>
              <a:cs typeface="Inter"/>
              <a:sym typeface="Inter"/>
            </a:endParaRPr>
          </a:p>
          <a:p>
            <a:pPr indent="-412750" lvl="0" marL="457200" rtl="0" algn="l">
              <a:lnSpc>
                <a:spcPct val="100000"/>
              </a:lnSpc>
              <a:spcBef>
                <a:spcPts val="1000"/>
              </a:spcBef>
              <a:spcAft>
                <a:spcPts val="0"/>
              </a:spcAft>
              <a:buClr>
                <a:schemeClr val="dk1"/>
              </a:buClr>
              <a:buSzPts val="2900"/>
              <a:buFont typeface="Inter"/>
              <a:buChar char="●"/>
            </a:pPr>
            <a:r>
              <a:rPr b="1" lang="en-US" sz="2900">
                <a:solidFill>
                  <a:schemeClr val="dk1"/>
                </a:solidFill>
                <a:latin typeface="Inter"/>
                <a:ea typeface="Inter"/>
                <a:cs typeface="Inter"/>
                <a:sym typeface="Inter"/>
              </a:rPr>
              <a:t>Group 3</a:t>
            </a:r>
            <a:r>
              <a:rPr lang="en-US" sz="2900">
                <a:solidFill>
                  <a:schemeClr val="dk1"/>
                </a:solidFill>
                <a:latin typeface="Inter"/>
                <a:ea typeface="Inter"/>
                <a:cs typeface="Inter"/>
                <a:sym typeface="Inter"/>
              </a:rPr>
              <a:t>: 1986–2000 End of the Cold War Improves Nonproliferation Efforts</a:t>
            </a:r>
            <a:endParaRPr sz="29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100">
              <a:solidFill>
                <a:schemeClr val="dk1"/>
              </a:solidFill>
              <a:latin typeface="Inter"/>
              <a:ea typeface="Inter"/>
              <a:cs typeface="Inter"/>
              <a:sym typeface="Inter"/>
            </a:endParaRPr>
          </a:p>
          <a:p>
            <a:pPr indent="-412750" lvl="0" marL="457200" rtl="0" algn="l">
              <a:lnSpc>
                <a:spcPct val="100000"/>
              </a:lnSpc>
              <a:spcBef>
                <a:spcPts val="1000"/>
              </a:spcBef>
              <a:spcAft>
                <a:spcPts val="0"/>
              </a:spcAft>
              <a:buClr>
                <a:schemeClr val="dk1"/>
              </a:buClr>
              <a:buSzPts val="2900"/>
              <a:buFont typeface="Inter"/>
              <a:buChar char="●"/>
            </a:pPr>
            <a:r>
              <a:rPr b="1" lang="en-US" sz="2900">
                <a:solidFill>
                  <a:schemeClr val="dk1"/>
                </a:solidFill>
                <a:latin typeface="Inter"/>
                <a:ea typeface="Inter"/>
                <a:cs typeface="Inter"/>
                <a:sym typeface="Inter"/>
              </a:rPr>
              <a:t>Group 4</a:t>
            </a:r>
            <a:r>
              <a:rPr lang="en-US" sz="2900">
                <a:solidFill>
                  <a:schemeClr val="dk1"/>
                </a:solidFill>
                <a:latin typeface="Inter"/>
                <a:ea typeface="Inter"/>
                <a:cs typeface="Inter"/>
                <a:sym typeface="Inter"/>
              </a:rPr>
              <a:t>: 2003–Present Progress and Threats</a:t>
            </a:r>
            <a:endParaRPr sz="2700">
              <a:solidFill>
                <a:schemeClr val="dk1"/>
              </a:solidFill>
              <a:latin typeface="Inter"/>
              <a:ea typeface="Inter"/>
              <a:cs typeface="Inter"/>
              <a:sym typeface="Inter"/>
            </a:endParaRPr>
          </a:p>
          <a:p>
            <a:pPr indent="0" lvl="0" marL="0" rtl="0" algn="l">
              <a:spcBef>
                <a:spcPts val="1000"/>
              </a:spcBef>
              <a:spcAft>
                <a:spcPts val="0"/>
              </a:spcAft>
              <a:buNone/>
            </a:pPr>
            <a:r>
              <a:t/>
            </a:r>
            <a:endParaRPr sz="2400">
              <a:solidFill>
                <a:schemeClr val="dk1"/>
              </a:solidFill>
              <a:latin typeface="Inter"/>
              <a:ea typeface="Inter"/>
              <a:cs typeface="Inter"/>
              <a:sym typeface="Inter"/>
            </a:endParaRPr>
          </a:p>
        </p:txBody>
      </p:sp>
      <p:pic>
        <p:nvPicPr>
          <p:cNvPr id="252" name="Google Shape;252;p21"/>
          <p:cNvPicPr preferRelativeResize="0"/>
          <p:nvPr/>
        </p:nvPicPr>
        <p:blipFill>
          <a:blip r:embed="rId4">
            <a:alphaModFix/>
          </a:blip>
          <a:stretch>
            <a:fillRect/>
          </a:stretch>
        </p:blipFill>
        <p:spPr>
          <a:xfrm>
            <a:off x="8748500" y="1624650"/>
            <a:ext cx="5438224" cy="7037699"/>
          </a:xfrm>
          <a:prstGeom prst="rect">
            <a:avLst/>
          </a:prstGeom>
          <a:noFill/>
          <a:ln cap="flat" cmpd="sng" w="28575">
            <a:solidFill>
              <a:schemeClr val="dk1"/>
            </a:solidFill>
            <a:prstDash val="solid"/>
            <a:round/>
            <a:headEnd len="sm" w="sm" type="none"/>
            <a:tailEnd len="sm" w="sm" type="none"/>
          </a:ln>
        </p:spPr>
      </p:pic>
      <p:pic>
        <p:nvPicPr>
          <p:cNvPr id="253" name="Google Shape;253;p21"/>
          <p:cNvPicPr preferRelativeResize="0"/>
          <p:nvPr/>
        </p:nvPicPr>
        <p:blipFill>
          <a:blip r:embed="rId5">
            <a:alphaModFix/>
          </a:blip>
          <a:stretch>
            <a:fillRect/>
          </a:stretch>
        </p:blipFill>
        <p:spPr>
          <a:xfrm>
            <a:off x="12834900" y="4764750"/>
            <a:ext cx="4882425" cy="2861550"/>
          </a:xfrm>
          <a:prstGeom prst="rect">
            <a:avLst/>
          </a:prstGeom>
          <a:noFill/>
          <a:ln>
            <a:noFill/>
          </a:ln>
        </p:spPr>
      </p:pic>
      <p:pic>
        <p:nvPicPr>
          <p:cNvPr descr="A picture containing text, monitor, electronics, indoor&#10;&#10;Description automatically generated" id="254" name="Google Shape;254;p21"/>
          <p:cNvPicPr preferRelativeResize="0"/>
          <p:nvPr/>
        </p:nvPicPr>
        <p:blipFill rotWithShape="1">
          <a:blip r:embed="rId6">
            <a:alphaModFix/>
          </a:blip>
          <a:srcRect b="0" l="0" r="0" t="0"/>
          <a:stretch/>
        </p:blipFill>
        <p:spPr>
          <a:xfrm>
            <a:off x="12433025" y="4410775"/>
            <a:ext cx="5634125" cy="4527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